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IBM Plex Sans"/>
      <p:regular r:id="rId17"/>
      <p:bold r:id="rId18"/>
      <p:italic r:id="rId19"/>
      <p:boldItalic r:id="rId20"/>
    </p:embeddedFont>
    <p:embeddedFont>
      <p:font typeface="Sora SemiBold"/>
      <p:regular r:id="rId21"/>
      <p:bold r:id="rId22"/>
    </p:embeddedFont>
    <p:embeddedFont>
      <p:font typeface="IBM Plex Sans Medium"/>
      <p:regular r:id="rId23"/>
      <p:bold r:id="rId24"/>
      <p:italic r:id="rId25"/>
      <p:boldItalic r:id="rId26"/>
    </p:embeddedFont>
    <p:embeddedFont>
      <p:font typeface="Sora Light"/>
      <p:regular r:id="rId27"/>
      <p:bold r:id="rId28"/>
    </p:embeddedFont>
    <p:embeddedFont>
      <p:font typeface="Sora ExtraLight"/>
      <p:regular r:id="rId29"/>
      <p:bold r:id="rId30"/>
    </p:embeddedFont>
    <p:embeddedFont>
      <p:font typeface="Sora"/>
      <p:regular r:id="rId31"/>
      <p:bold r:id="rId32"/>
    </p:embeddedFont>
    <p:embeddedFont>
      <p:font typeface="Sora Medium"/>
      <p:regular r:id="rId33"/>
      <p:bold r:id="rId34"/>
    </p:embeddedFont>
    <p:embeddedFont>
      <p:font typeface="IBM Plex Sans SemiBold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ra-regular.fntdata"/><Relationship Id="rId30" Type="http://schemas.openxmlformats.org/officeDocument/2006/relationships/font" Target="fonts/SoraExtraLight-bold.fntdata"/><Relationship Id="rId33" Type="http://schemas.openxmlformats.org/officeDocument/2006/relationships/font" Target="fonts/SoraMedium-regular.fntdata"/><Relationship Id="rId32" Type="http://schemas.openxmlformats.org/officeDocument/2006/relationships/font" Target="fonts/Sora-bold.fntdata"/><Relationship Id="rId35" Type="http://schemas.openxmlformats.org/officeDocument/2006/relationships/font" Target="fonts/IBMPlexSansSemiBold-regular.fntdata"/><Relationship Id="rId34" Type="http://schemas.openxmlformats.org/officeDocument/2006/relationships/font" Target="fonts/SoraMedium-bold.fntdata"/><Relationship Id="rId37" Type="http://schemas.openxmlformats.org/officeDocument/2006/relationships/font" Target="fonts/IBMPlexSansSemiBold-italic.fntdata"/><Relationship Id="rId36" Type="http://schemas.openxmlformats.org/officeDocument/2006/relationships/font" Target="fonts/IBMPlexSansSemiBold-bold.fntdata"/><Relationship Id="rId38" Type="http://schemas.openxmlformats.org/officeDocument/2006/relationships/font" Target="fonts/IBMPlexSansSemiBold-boldItalic.fntdata"/><Relationship Id="rId20" Type="http://schemas.openxmlformats.org/officeDocument/2006/relationships/font" Target="fonts/IBMPlexSans-boldItalic.fntdata"/><Relationship Id="rId22" Type="http://schemas.openxmlformats.org/officeDocument/2006/relationships/font" Target="fonts/SoraSemiBold-bold.fntdata"/><Relationship Id="rId21" Type="http://schemas.openxmlformats.org/officeDocument/2006/relationships/font" Target="fonts/SoraSemiBold-regular.fntdata"/><Relationship Id="rId24" Type="http://schemas.openxmlformats.org/officeDocument/2006/relationships/font" Target="fonts/IBMPlexSansMedium-bold.fntdata"/><Relationship Id="rId23" Type="http://schemas.openxmlformats.org/officeDocument/2006/relationships/font" Target="fonts/IBMPlexSansMedium-regular.fntdata"/><Relationship Id="rId26" Type="http://schemas.openxmlformats.org/officeDocument/2006/relationships/font" Target="fonts/IBMPlexSansMedium-boldItalic.fntdata"/><Relationship Id="rId25" Type="http://schemas.openxmlformats.org/officeDocument/2006/relationships/font" Target="fonts/IBMPlexSansMedium-italic.fntdata"/><Relationship Id="rId28" Type="http://schemas.openxmlformats.org/officeDocument/2006/relationships/font" Target="fonts/SoraLight-bold.fntdata"/><Relationship Id="rId27" Type="http://schemas.openxmlformats.org/officeDocument/2006/relationships/font" Target="fonts/SoraLight-regular.fntdata"/><Relationship Id="rId29" Type="http://schemas.openxmlformats.org/officeDocument/2006/relationships/font" Target="fonts/SoraExtraLight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IBMPlexSans-regular.fntdata"/><Relationship Id="rId16" Type="http://schemas.openxmlformats.org/officeDocument/2006/relationships/slide" Target="slides/slide11.xml"/><Relationship Id="rId19" Type="http://schemas.openxmlformats.org/officeDocument/2006/relationships/font" Target="fonts/IBMPlexSans-italic.fntdata"/><Relationship Id="rId18" Type="http://schemas.openxmlformats.org/officeDocument/2006/relationships/font" Target="fonts/IBMPlexSans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3a5affbb1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3a5affbb1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a5affbb152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a5affbb152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3a5affbb152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3a5affbb152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3a5affbb152_0_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3a5affbb152_0_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3a5affbb152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3a5affbb152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3a5affbb152_0_9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3a5affbb152_0_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3a5affbb152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3a5affbb152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3a5affbb152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3a5affbb152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3a5affbb152_0_1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3a5affbb152_0_1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3a5affbb152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3a5affbb152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3a5affbb152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3a5affbb152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" name="Google Shape;12;p2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14" name="Google Shape;14;p2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15" name="Google Shape;15;p2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6" name="Google Shape;16;p2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17" name="Google Shape;17;p2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9" name="Google Shape;19;p2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20" name="Google Shape;20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3" name="Google Shape;23;p2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24" name="Google Shape;24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8" name="Google Shape;28;p2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29" name="Google Shape;29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36" name="Google Shape;36;p2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37" name="Google Shape;37;p2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4" name="Google Shape;244;p11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45" name="Google Shape;245;p11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246" name="Google Shape;246;p11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47" name="Google Shape;247;p11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49" name="Google Shape;249;p11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11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11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11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11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11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55" name="Google Shape;255;p11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256" name="Google Shape;256;p11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257" name="Google Shape;257;p11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258" name="Google Shape;258;p11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2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1" name="Google Shape;261;p12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262" name="Google Shape;262;p12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263" name="Google Shape;263;p12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264" name="Google Shape;264;p12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12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6" name="Google Shape;266;p12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12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12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12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2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1" name="Google Shape;271;p12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72" name="Google Shape;272;p12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3" name="Google Shape;273;p12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74" name="Google Shape;274;p12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5" name="Google Shape;275;p12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278" name="Google Shape;278;p13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279" name="Google Shape;279;p13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80" name="Google Shape;280;p13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281" name="Google Shape;281;p13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2" name="Google Shape;282;p13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3" name="Google Shape;283;p13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4" name="Google Shape;284;p13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5" name="Google Shape;285;p13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86" name="Google Shape;286;p13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7" name="Google Shape;287;p13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4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90" name="Google Shape;290;p14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291" name="Google Shape;291;p14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292" name="Google Shape;292;p14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293" name="Google Shape;293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4" name="Google Shape;294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5" name="Google Shape;295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6" name="Google Shape;296;p14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97" name="Google Shape;297;p14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298" name="Google Shape;298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9" name="Google Shape;299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0" name="Google Shape;300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1" name="Google Shape;301;p14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02" name="Google Shape;302;p14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303" name="Google Shape;303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4" name="Google Shape;304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5" name="Google Shape;305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6" name="Google Shape;306;p14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07" name="Google Shape;307;p14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308" name="Google Shape;308;p14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09" name="Google Shape;309;p14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14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1" name="Google Shape;311;p14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2" name="Google Shape;312;p1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5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15" name="Google Shape;315;p1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6" name="Google Shape;316;p15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17" name="Google Shape;317;p1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6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0" name="Google Shape;320;p16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5" name="Google Shape;325;p16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6" name="Google Shape;326;p1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7" name="Google Shape;327;p16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8" name="Google Shape;328;p16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9" name="Google Shape;329;p16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0" name="Google Shape;330;p16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1" name="Google Shape;331;p16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2" name="Google Shape;332;p16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3" name="Google Shape;333;p16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4" name="Google Shape;334;p16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5" name="Google Shape;335;p16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6" name="Google Shape;336;p16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7" name="Google Shape;337;p16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8" name="Google Shape;338;p16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339" name="Google Shape;339;p16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7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42" name="Google Shape;342;p17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4" name="Google Shape;344;p17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5" name="Google Shape;345;p17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46" name="Google Shape;346;p17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7" name="Google Shape;347;p17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8" name="Google Shape;348;p17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9" name="Google Shape;349;p17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50" name="Google Shape;350;p17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51" name="Google Shape;351;p17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2" name="Google Shape;352;p17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" name="Google Shape;353;p17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4" name="Google Shape;354;p17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5" name="Google Shape;355;p17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6" name="Google Shape;356;p17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7" name="Google Shape;357;p17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8" name="Google Shape;358;p17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9" name="Google Shape;359;p17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0" name="Google Shape;360;p17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1" name="Google Shape;361;p17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8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4" name="Google Shape;364;p18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5" name="Google Shape;365;p18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66" name="Google Shape;366;p18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367" name="Google Shape;367;p18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368" name="Google Shape;368;p18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69" name="Google Shape;369;p18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0" name="Google Shape;370;p18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1" name="Google Shape;371;p18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2" name="Google Shape;372;p18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73" name="Google Shape;373;p18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374" name="Google Shape;374;p1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5" name="Google Shape;375;p1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6" name="Google Shape;376;p1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7" name="Google Shape;377;p18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78" name="Google Shape;378;p18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379" name="Google Shape;379;p1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0" name="Google Shape;380;p1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1" name="Google Shape;381;p1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2" name="Google Shape;382;p1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83" name="Google Shape;383;p18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4" name="Google Shape;384;p18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5" name="Google Shape;385;p18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18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7" name="Google Shape;387;p18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18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9" name="Google Shape;389;p18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0" name="Google Shape;390;p18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1" name="Google Shape;391;p18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92" name="Google Shape;392;p18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393" name="Google Shape;393;p18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394" name="Google Shape;394;p18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5" name="Google Shape;395;p18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6" name="Google Shape;396;p18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9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9" name="Google Shape;399;p19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0" name="Google Shape;400;p19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1" name="Google Shape;401;p19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2" name="Google Shape;402;p19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3" name="Google Shape;403;p19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4" name="Google Shape;404;p19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5" name="Google Shape;405;p19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6" name="Google Shape;406;p19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7" name="Google Shape;407;p19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8" name="Google Shape;408;p19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9" name="Google Shape;409;p19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0" name="Google Shape;410;p19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1" name="Google Shape;411;p19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2" name="Google Shape;412;p19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3" name="Google Shape;413;p19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4" name="Google Shape;414;p19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15" name="Google Shape;415;p19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0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18" name="Google Shape;418;p20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419" name="Google Shape;419;p20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20" name="Google Shape;420;p2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21" name="Google Shape;421;p20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2" name="Google Shape;422;p20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3" name="Google Shape;423;p20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4" name="Google Shape;424;p20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5" name="Google Shape;425;p20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6" name="Google Shape;426;p20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7" name="Google Shape;427;p20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8" name="Google Shape;428;p20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9" name="Google Shape;429;p20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30" name="Google Shape;430;p20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1" name="Google Shape;431;p20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40" name="Google Shape;40;p3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41" name="Google Shape;41;p3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42" name="Google Shape;42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3" name="Google Shape;43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4" name="Google Shape;44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5" name="Google Shape;45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6" name="Google Shape;46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47" name="Google Shape;47;p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48" name="Google Shape;48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" name="Google Shape;49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" name="Google Shape;50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" name="Google Shape;51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" name="Google Shape;52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" name="Google Shape;53;p3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" name="Google Shape;54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" name="Google Shape;55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" name="Google Shape;56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" name="Google Shape;57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" name="Google Shape;58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9" name="Google Shape;59;p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0" name="Google Shape;60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1" name="Google Shape;61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" name="Google Shape;62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" name="Google Shape;63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4" name="Google Shape;64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65" name="Google Shape;65;p3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6" name="Google Shape;66;p3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8" name="Google Shape;68;p3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" name="Google Shape;69;p3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" name="Google Shape;70;p3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1" name="Google Shape;71;p3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2" name="Google Shape;72;p3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73" name="Google Shape;73;p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21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34" name="Google Shape;434;p21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35" name="Google Shape;435;p21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6" name="Google Shape;436;p21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7" name="Google Shape;437;p21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8" name="Google Shape;438;p21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9" name="Google Shape;439;p21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40" name="Google Shape;440;p21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41" name="Google Shape;441;p21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2" name="Google Shape;442;p2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3" name="Google Shape;443;p2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4" name="Google Shape;444;p21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45" name="Google Shape;445;p21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46" name="Google Shape;446;p2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7" name="Google Shape;447;p2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8" name="Google Shape;448;p2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9" name="Google Shape;449;p2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50" name="Google Shape;450;p2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1" name="Google Shape;451;p21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2" name="Google Shape;452;p21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3" name="Google Shape;453;p21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54" name="Google Shape;454;p21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55" name="Google Shape;455;p21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456" name="Google Shape;456;p21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oogle Shape;458;p22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59" name="Google Shape;459;p2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60" name="Google Shape;460;p2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1" name="Google Shape;461;p2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2" name="Google Shape;462;p2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3" name="Google Shape;463;p2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4" name="Google Shape;464;p2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65" name="Google Shape;465;p2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66" name="Google Shape;466;p2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7" name="Google Shape;467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8" name="Google Shape;468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9" name="Google Shape;469;p2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70" name="Google Shape;470;p2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71" name="Google Shape;471;p2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2" name="Google Shape;472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3" name="Google Shape;473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4" name="Google Shape;474;p2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75" name="Google Shape;475;p22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6" name="Google Shape;476;p22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7" name="Google Shape;477;p22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2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479" name="Google Shape;479;p22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22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22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22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3" name="Google Shape;483;p22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4" name="Google Shape;484;p22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5" name="Google Shape;485;p22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6" name="Google Shape;486;p22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7" name="Google Shape;487;p22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8" name="Google Shape;488;p22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9" name="Google Shape;489;p22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90" name="Google Shape;490;p22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91" name="Google Shape;491;p22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92" name="Google Shape;492;p22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93" name="Google Shape;493;p2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495;p23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496" name="Google Shape;496;p23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497" name="Google Shape;497;p23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498" name="Google Shape;498;p23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9" name="Google Shape;499;p23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0" name="Google Shape;500;p23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1" name="Google Shape;501;p23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2" name="Google Shape;502;p23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03" name="Google Shape;503;p2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04" name="Google Shape;504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5" name="Google Shape;505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6" name="Google Shape;506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7" name="Google Shape;507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8" name="Google Shape;508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09" name="Google Shape;509;p23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510" name="Google Shape;510;p23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1" name="Google Shape;511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2" name="Google Shape;512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3" name="Google Shape;513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4" name="Google Shape;514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15" name="Google Shape;515;p2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16" name="Google Shape;516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7" name="Google Shape;517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8" name="Google Shape;518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9" name="Google Shape;519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20" name="Google Shape;520;p23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521" name="Google Shape;521;p23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522" name="Google Shape;522;p23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23" name="Google Shape;523;p23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24" name="Google Shape;524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5" name="Google Shape;525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6" name="Google Shape;526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7" name="Google Shape;527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8" name="Google Shape;528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29" name="Google Shape;529;p2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0" name="Google Shape;530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1" name="Google Shape;531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2" name="Google Shape;532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3" name="Google Shape;533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4" name="Google Shape;534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5" name="Google Shape;535;p23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6" name="Google Shape;536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7" name="Google Shape;537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8" name="Google Shape;538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9" name="Google Shape;539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0" name="Google Shape;540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1" name="Google Shape;541;p2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2" name="Google Shape;542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3" name="Google Shape;543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4" name="Google Shape;544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5" name="Google Shape;545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6" name="Google Shape;546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47" name="Google Shape;547;p23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48" name="Google Shape;548;p23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49" name="Google Shape;549;p23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50" name="Google Shape;550;p23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1" name="Google Shape;551;p23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2" name="Google Shape;552;p2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3" name="Google Shape;553;p23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54" name="Google Shape;554;p23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5" name="Google Shape;555;p23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6" name="Google Shape;556;p23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7" name="Google Shape;557;p23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8" name="Google Shape;558;p23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9" name="Google Shape;559;p23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0" name="Google Shape;560;p23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1" name="Google Shape;561;p23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2" name="Google Shape;562;p23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3" name="Google Shape;563;p23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4" name="Google Shape;564;p23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4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67" name="Google Shape;567;p24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568" name="Google Shape;568;p24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9" name="Google Shape;569;p24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0" name="Google Shape;570;p24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1" name="Google Shape;571;p24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2" name="Google Shape;572;p24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3" name="Google Shape;573;p24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74" name="Google Shape;574;p24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75" name="Google Shape;575;p24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6" name="Google Shape;576;p24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7" name="Google Shape;577;p24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8" name="Google Shape;578;p24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9" name="Google Shape;579;p24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0" name="Google Shape;580;p24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1" name="Google Shape;581;p24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2" name="Google Shape;582;p24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3" name="Google Shape;583;p24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5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86" name="Google Shape;586;p25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87" name="Google Shape;587;p25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88" name="Google Shape;588;p25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89" name="Google Shape;589;p25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90" name="Google Shape;590;p2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1" name="Google Shape;591;p25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92" name="Google Shape;592;p25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p26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595" name="Google Shape;595;p26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596" name="Google Shape;596;p26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599" name="Google Shape;599;p26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600" name="Google Shape;600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2" name="Google Shape;602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03" name="Google Shape;603;p26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604" name="Google Shape;604;p26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5" name="Google Shape;605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6" name="Google Shape;606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07" name="Google Shape;607;p26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608" name="Google Shape;608;p26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9" name="Google Shape;60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610" name="Google Shape;610;p26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611" name="Google Shape;611;p2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12" name="Google Shape;612;p26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3" name="Google Shape;613;p26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14" name="Google Shape;614;p26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5" name="Google Shape;615;p26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16" name="Google Shape;616;p26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7" name="Google Shape;617;p26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8" name="Google Shape;618;p26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9" name="Google Shape;619;p26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0" name="Google Shape;620;p26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1" name="Google Shape;621;p26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2" name="Google Shape;622;p26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oogle Shape;624;p27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625" name="Google Shape;625;p27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26" name="Google Shape;626;p27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627" name="Google Shape;627;p2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8" name="Google Shape;628;p27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29" name="Google Shape;629;p27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30" name="Google Shape;630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1" name="Google Shape;631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2" name="Google Shape;632;p27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33" name="Google Shape;633;p27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34" name="Google Shape;634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5" name="Google Shape;635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36" name="Google Shape;636;p27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37" name="Google Shape;637;p27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38" name="Google Shape;638;p27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39" name="Google Shape;639;p27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0" name="Google Shape;640;p27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1" name="Google Shape;641;p27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2" name="Google Shape;642;p27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3" name="Google Shape;643;p27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4" name="Google Shape;644;p27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5" name="Google Shape;645;p27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46" name="Google Shape;646;p27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647" name="Google Shape;647;p27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48" name="Google Shape;648;p27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649" name="Google Shape;649;p27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650" name="Google Shape;650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1" name="Google Shape;651;p27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652" name="Google Shape;652;p27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53" name="Google Shape;653;p27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54" name="Google Shape;654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5" name="Google Shape;655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6" name="Google Shape;656;p27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57" name="Google Shape;657;p27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58" name="Google Shape;658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9" name="Google Shape;659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60" name="Google Shape;660;p27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61" name="Google Shape;661;p27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62" name="Google Shape;662;p27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63" name="Google Shape;663;p27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664" name="Google Shape;664;p27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5" name="Google Shape;665;p27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66" name="Google Shape;666;p27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67" name="Google Shape;667;p27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68" name="Google Shape;668;p27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69" name="Google Shape;669;p27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0" name="Google Shape;670;p27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1" name="Google Shape;671;p27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2" name="Google Shape;672;p27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8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5" name="Google Shape;675;p28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6" name="Google Shape;676;p28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7" name="Google Shape;677;p28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678" name="Google Shape;678;p28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679" name="Google Shape;679;p28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680" name="Google Shape;680;p28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1" name="Google Shape;681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82" name="Google Shape;682;p28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683" name="Google Shape;683;p28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4" name="Google Shape;684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5" name="Google Shape;685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6" name="Google Shape;686;p2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87" name="Google Shape;687;p28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688" name="Google Shape;688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9" name="Google Shape;689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0" name="Google Shape;690;p2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91" name="Google Shape;691;p28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692" name="Google Shape;692;p28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3" name="Google Shape;693;p28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4" name="Google Shape;694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5" name="Google Shape;695;p2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6" name="Google Shape;696;p2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697" name="Google Shape;697;p28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8" name="Google Shape;698;p28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9" name="Google Shape;699;p28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0" name="Google Shape;700;p28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1" name="Google Shape;701;p2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2" name="Google Shape;702;p28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03" name="Google Shape;703;p28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4" name="Google Shape;704;p28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28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28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" name="Google Shape;707;p28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8" name="Google Shape;708;p2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9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1" name="Google Shape;711;p29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2" name="Google Shape;712;p29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3" name="Google Shape;713;p29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4" name="Google Shape;714;p29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15" name="Google Shape;715;p29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716" name="Google Shape;716;p29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17" name="Google Shape;717;p29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18" name="Google Shape;718;p29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19" name="Google Shape;719;p29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0" name="Google Shape;720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1" name="Google Shape;721;p29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22" name="Google Shape;722;p29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3" name="Google Shape;723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4" name="Google Shape;724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5" name="Google Shape;725;p29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6" name="Google Shape;726;p29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27" name="Google Shape;727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8" name="Google Shape;728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9" name="Google Shape;729;p2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0" name="Google Shape;730;p29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31" name="Google Shape;731;p29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2" name="Google Shape;732;p29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3" name="Google Shape;733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4" name="Google Shape;734;p2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5" name="Google Shape;735;p29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36" name="Google Shape;736;p29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7" name="Google Shape;737;p29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8" name="Google Shape;738;p29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9" name="Google Shape;739;p29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0" name="Google Shape;740;p29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1" name="Google Shape;741;p29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2" name="Google Shape;742;p29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3" name="Google Shape;743;p29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4" name="Google Shape;744;p29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5" name="Google Shape;745;p29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6" name="Google Shape;746;p29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7" name="Google Shape;747;p29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8" name="Google Shape;748;p29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49" name="Google Shape;749;p29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0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52" name="Google Shape;752;p30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753" name="Google Shape;753;p30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754" name="Google Shape;754;p30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755" name="Google Shape;755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6" name="Google Shape;756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7" name="Google Shape;757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8" name="Google Shape;758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59" name="Google Shape;759;p30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760" name="Google Shape;760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1" name="Google Shape;761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2" name="Google Shape;762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3" name="Google Shape;763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4" name="Google Shape;764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65" name="Google Shape;765;p30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766" name="Google Shape;766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7" name="Google Shape;767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8" name="Google Shape;768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9" name="Google Shape;769;p30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70" name="Google Shape;770;p30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771" name="Google Shape;771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2" name="Google Shape;772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3" name="Google Shape;773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4" name="Google Shape;774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775" name="Google Shape;775;p30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76" name="Google Shape;776;p30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7" name="Google Shape;777;p30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8" name="Google Shape;778;p30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9" name="Google Shape;779;p30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0" name="Google Shape;780;p30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1" name="Google Shape;781;p30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2" name="Google Shape;782;p30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3" name="Google Shape;783;p30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4" name="Google Shape;784;p30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5" name="Google Shape;785;p30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86" name="Google Shape;786;p3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4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76" name="Google Shape;76;p4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77" name="Google Shape;77;p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78" name="Google Shape;78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9" name="Google Shape;79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" name="Google Shape;80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" name="Google Shape;81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2" name="Google Shape;82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3" name="Google Shape;83;p4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84" name="Google Shape;84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5" name="Google Shape;85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6" name="Google Shape;86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7" name="Google Shape;87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" name="Google Shape;88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9" name="Google Shape;89;p4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0" name="Google Shape;90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1" name="Google Shape;91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2" name="Google Shape;92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5" name="Google Shape;95;p4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96" name="Google Shape;96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" name="Google Shape;97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01" name="Google Shape;101;p4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02" name="Google Shape;102;p4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3" name="Google Shape;103;p4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" name="Google Shape;104;p4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6" name="Google Shape;106;p4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7" name="Google Shape;107;p4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8" name="Google Shape;108;p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89" name="Google Shape;789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4" name="Google Shape;794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7" name="Google Shape;797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8" name="Google Shape;798;p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3" name="Google Shape;803;p3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3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8" name="Google Shape;808;p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09" name="Google Shape;809;p3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3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5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111" name="Google Shape;111;p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12" name="Google Shape;112;p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13" name="Google Shape;113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4" name="Google Shape;114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5" name="Google Shape;115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6" name="Google Shape;116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7" name="Google Shape;117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18" name="Google Shape;118;p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19" name="Google Shape;119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0" name="Google Shape;120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1" name="Google Shape;121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" name="Google Shape;122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3" name="Google Shape;123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4" name="Google Shape;124;p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5" name="Google Shape;125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" name="Google Shape;126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" name="Google Shape;127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8" name="Google Shape;128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9" name="Google Shape;129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30" name="Google Shape;130;p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31" name="Google Shape;131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2" name="Google Shape;132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3" name="Google Shape;133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4" name="Google Shape;134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5" name="Google Shape;135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36" name="Google Shape;136;p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37" name="Google Shape;137;p5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138" name="Google Shape;138;p5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139" name="Google Shape;139;p5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43" name="Google Shape;143;p5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144" name="Google Shape;144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6" name="Google Shape;146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48" name="Google Shape;148;p5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149" name="Google Shape;149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53" name="Google Shape;153;p5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158" name="Google Shape;158;p5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159" name="Google Shape;159;p5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160" name="Google Shape;160;p5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161" name="Google Shape;161;p5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62" name="Google Shape;162;p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3" name="Google Shape;163;p5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164" name="Google Shape;164;p5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65" name="Google Shape;165;p5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4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5" name="Google Shape;815;p4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6" name="Google Shape;816;p4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7" name="Google Shape;817;p4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8" name="Google Shape;818;p4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9" name="Google Shape;819;p4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20" name="Google Shape;820;p4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3" name="Google Shape;823;p4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4" name="Google Shape;824;p4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4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7" name="Google Shape;827;p4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8" name="Google Shape;828;p4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9" name="Google Shape;829;p4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0" name="Google Shape;830;p4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33" name="Google Shape;833;p4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34" name="Google Shape;834;p4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5" name="Google Shape;835;p44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6" name="Google Shape;836;p44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7" name="Google Shape;837;p44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8" name="Google Shape;838;p44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4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1" name="Google Shape;841;p4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2" name="Google Shape;842;p4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3" name="Google Shape;843;p4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4" name="Google Shape;844;p4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5" name="Google Shape;845;p4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6" name="Google Shape;846;p4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7" name="Google Shape;847;p4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8" name="Google Shape;848;p4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1" name="Google Shape;851;p4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4" name="Google Shape;854;p4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855" name="Google Shape;855;p4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856" name="Google Shape;856;p4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7" name="Google Shape;857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8" name="Google Shape;858;p4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9" name="Google Shape;859;p4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2" name="Google Shape;862;p4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3" name="Google Shape;863;p4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4" name="Google Shape;864;p4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5" name="Google Shape;865;p4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6" name="Google Shape;866;p4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7" name="Google Shape;86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8" name="Google Shape;868;p4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9" name="Google Shape;869;p4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0" name="Google Shape;870;p4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4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5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5" name="Google Shape;875;p5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6" name="Google Shape;876;p5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7" name="Google Shape;877;p5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8" name="Google Shape;878;p5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9" name="Google Shape;879;p5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0" name="Google Shape;880;p5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1" name="Google Shape;881;p5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2" name="Google Shape;882;p5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3" name="Google Shape;883;p5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68" name="Google Shape;168;p6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69" name="Google Shape;169;p6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0" name="Google Shape;170;p6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1" name="Google Shape;171;p6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172" name="Google Shape;172;p6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6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6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6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6" name="Google Shape;176;p6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7" name="Google Shape;177;p6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8" name="Google Shape;178;p6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179" name="Google Shape;179;p6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80" name="Google Shape;180;p6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181" name="Google Shape;181;p6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6" name="Google Shape;186;p7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7" name="Google Shape;187;p7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8" name="Google Shape;188;p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9" name="Google Shape;189;p7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190" name="Google Shape;190;p7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1" name="Google Shape;191;p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94" name="Google Shape;194;p8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195" name="Google Shape;195;p8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196" name="Google Shape;196;p8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02" name="Google Shape;202;p8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203" name="Google Shape;203;p8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7" name="Google Shape;207;p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208" name="Google Shape;208;p8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09" name="Google Shape;209;p8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8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1" name="Google Shape;211;p8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2" name="Google Shape;212;p8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3" name="Google Shape;213;p8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4" name="Google Shape;214;p8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7" name="Google Shape;217;p9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8" name="Google Shape;218;p9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219" name="Google Shape;219;p9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0" name="Google Shape;220;p9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10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223" name="Google Shape;223;p10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224" name="Google Shape;224;p10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5" name="Google Shape;225;p10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6" name="Google Shape;226;p10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7" name="Google Shape;227;p10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8" name="Google Shape;228;p10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29" name="Google Shape;229;p10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230" name="Google Shape;230;p1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1" name="Google Shape;231;p1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2" name="Google Shape;232;p1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3" name="Google Shape;233;p10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34" name="Google Shape;234;p10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235" name="Google Shape;235;p1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6" name="Google Shape;236;p1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7" name="Google Shape;237;p1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8" name="Google Shape;238;p1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239" name="Google Shape;239;p1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0" name="Google Shape;240;p10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41" name="Google Shape;241;p1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1"/>
          <p:cNvSpPr txBox="1"/>
          <p:nvPr>
            <p:ph type="title"/>
          </p:nvPr>
        </p:nvSpPr>
        <p:spPr>
          <a:xfrm>
            <a:off x="0" y="1557513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Cyber Security Operations Center (CSOC) Project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89" name="Google Shape;889;p51"/>
          <p:cNvSpPr txBox="1"/>
          <p:nvPr/>
        </p:nvSpPr>
        <p:spPr>
          <a:xfrm>
            <a:off x="138475" y="4543025"/>
            <a:ext cx="510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Team </a:t>
            </a:r>
            <a:r>
              <a:rPr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Members</a:t>
            </a:r>
            <a:r>
              <a:rPr lang="en" sz="12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: Archie, Amber, Anthony, Flynn, Michael</a:t>
            </a:r>
            <a:endParaRPr sz="12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0" name="Google Shape;890;p51"/>
          <p:cNvSpPr txBox="1"/>
          <p:nvPr/>
        </p:nvSpPr>
        <p:spPr>
          <a:xfrm>
            <a:off x="0" y="3318851"/>
            <a:ext cx="5108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Building a Prototype and Production </a:t>
            </a:r>
            <a:r>
              <a:rPr lang="en" sz="1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Infrastructure</a:t>
            </a:r>
            <a:r>
              <a:rPr lang="en" sz="16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 for SMEs</a:t>
            </a:r>
            <a:endParaRPr sz="16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60"/>
          <p:cNvSpPr txBox="1"/>
          <p:nvPr>
            <p:ph type="title"/>
          </p:nvPr>
        </p:nvSpPr>
        <p:spPr>
          <a:xfrm>
            <a:off x="0" y="737325"/>
            <a:ext cx="89928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Finalising the Project</a:t>
            </a:r>
            <a:endParaRPr/>
          </a:p>
        </p:txBody>
      </p:sp>
      <p:sp>
        <p:nvSpPr>
          <p:cNvPr id="962" name="Google Shape;962;p60"/>
          <p:cNvSpPr txBox="1"/>
          <p:nvPr>
            <p:ph idx="1" type="subTitle"/>
          </p:nvPr>
        </p:nvSpPr>
        <p:spPr>
          <a:xfrm>
            <a:off x="115025" y="1508137"/>
            <a:ext cx="8800500" cy="23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Comprehensive</a:t>
            </a:r>
            <a:r>
              <a:rPr b="1" lang="en" sz="1800"/>
              <a:t> Documentation</a:t>
            </a:r>
            <a:br>
              <a:rPr b="1" lang="en" sz="1800"/>
            </a:br>
            <a:r>
              <a:rPr lang="en" sz="1800">
                <a:latin typeface="Sora Light"/>
                <a:ea typeface="Sora Light"/>
                <a:cs typeface="Sora Light"/>
                <a:sym typeface="Sora Light"/>
              </a:rPr>
              <a:t>- Created a detailed report including all configurations, network diagrams, and testing results</a:t>
            </a:r>
            <a:endParaRPr sz="18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61"/>
          <p:cNvSpPr txBox="1"/>
          <p:nvPr>
            <p:ph type="title"/>
          </p:nvPr>
        </p:nvSpPr>
        <p:spPr>
          <a:xfrm>
            <a:off x="163725" y="333119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away!</a:t>
            </a:r>
            <a:endParaRPr/>
          </a:p>
        </p:txBody>
      </p:sp>
      <p:sp>
        <p:nvSpPr>
          <p:cNvPr id="968" name="Google Shape;968;p61"/>
          <p:cNvSpPr txBox="1"/>
          <p:nvPr/>
        </p:nvSpPr>
        <p:spPr>
          <a:xfrm>
            <a:off x="228600" y="4499075"/>
            <a:ext cx="786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I hate women</a:t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5" name="Google Shape;895;p52"/>
          <p:cNvCxnSpPr/>
          <p:nvPr/>
        </p:nvCxnSpPr>
        <p:spPr>
          <a:xfrm>
            <a:off x="682863" y="2578574"/>
            <a:ext cx="7683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6" name="Google Shape;896;p52"/>
          <p:cNvSpPr/>
          <p:nvPr/>
        </p:nvSpPr>
        <p:spPr>
          <a:xfrm>
            <a:off x="3305925" y="2397975"/>
            <a:ext cx="361200" cy="361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28613" rotWithShape="0" algn="bl" dir="2700000" dist="28575">
              <a:schemeClr val="accent3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7" name="Google Shape;897;p52"/>
          <p:cNvSpPr/>
          <p:nvPr/>
        </p:nvSpPr>
        <p:spPr>
          <a:xfrm>
            <a:off x="5808738" y="2462412"/>
            <a:ext cx="361200" cy="3612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8" name="Google Shape;898;p52"/>
          <p:cNvSpPr/>
          <p:nvPr/>
        </p:nvSpPr>
        <p:spPr>
          <a:xfrm>
            <a:off x="621400" y="2397975"/>
            <a:ext cx="361200" cy="3612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28613" rotWithShape="0" algn="bl" dir="2700000" dist="28575">
              <a:schemeClr val="accent4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99" name="Google Shape;899;p52"/>
          <p:cNvSpPr/>
          <p:nvPr/>
        </p:nvSpPr>
        <p:spPr>
          <a:xfrm>
            <a:off x="7730567" y="2165472"/>
            <a:ext cx="825900" cy="826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00" name="Google Shape;900;p52"/>
          <p:cNvSpPr txBox="1"/>
          <p:nvPr>
            <p:ph idx="5" type="title"/>
          </p:nvPr>
        </p:nvSpPr>
        <p:spPr>
          <a:xfrm>
            <a:off x="389050" y="1933149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Step 1</a:t>
            </a:r>
            <a:endParaRPr sz="1400"/>
          </a:p>
        </p:txBody>
      </p:sp>
      <p:sp>
        <p:nvSpPr>
          <p:cNvPr id="901" name="Google Shape;901;p52"/>
          <p:cNvSpPr txBox="1"/>
          <p:nvPr>
            <p:ph idx="3" type="title"/>
          </p:nvPr>
        </p:nvSpPr>
        <p:spPr>
          <a:xfrm>
            <a:off x="3073575" y="1933149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Step 2</a:t>
            </a:r>
            <a:endParaRPr sz="1400"/>
          </a:p>
        </p:txBody>
      </p:sp>
      <p:sp>
        <p:nvSpPr>
          <p:cNvPr id="902" name="Google Shape;902;p52"/>
          <p:cNvSpPr txBox="1"/>
          <p:nvPr>
            <p:ph idx="4" type="title"/>
          </p:nvPr>
        </p:nvSpPr>
        <p:spPr>
          <a:xfrm>
            <a:off x="5576400" y="1933174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Step 3</a:t>
            </a:r>
            <a:endParaRPr sz="1400"/>
          </a:p>
        </p:txBody>
      </p:sp>
      <p:sp>
        <p:nvSpPr>
          <p:cNvPr id="903" name="Google Shape;903;p52"/>
          <p:cNvSpPr txBox="1"/>
          <p:nvPr>
            <p:ph idx="7" type="title"/>
          </p:nvPr>
        </p:nvSpPr>
        <p:spPr>
          <a:xfrm>
            <a:off x="7730563" y="1699149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Goal</a:t>
            </a:r>
            <a:endParaRPr sz="1400"/>
          </a:p>
        </p:txBody>
      </p:sp>
      <p:sp>
        <p:nvSpPr>
          <p:cNvPr id="904" name="Google Shape;904;p52"/>
          <p:cNvSpPr txBox="1"/>
          <p:nvPr>
            <p:ph idx="1" type="body"/>
          </p:nvPr>
        </p:nvSpPr>
        <p:spPr>
          <a:xfrm>
            <a:off x="148300" y="2862799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Our objective: to develop a prototype </a:t>
            </a:r>
            <a:r>
              <a:rPr lang="en" sz="1200"/>
              <a:t>cybersecurity</a:t>
            </a:r>
            <a:r>
              <a:rPr lang="en" sz="1200"/>
              <a:t> </a:t>
            </a:r>
            <a:r>
              <a:rPr lang="en" sz="1200"/>
              <a:t>model</a:t>
            </a:r>
            <a:r>
              <a:rPr lang="en" sz="1200"/>
              <a:t> (CSOC) from SMEs.</a:t>
            </a:r>
            <a:endParaRPr sz="1200"/>
          </a:p>
        </p:txBody>
      </p:sp>
      <p:sp>
        <p:nvSpPr>
          <p:cNvPr id="905" name="Google Shape;905;p52"/>
          <p:cNvSpPr txBox="1"/>
          <p:nvPr>
            <p:ph type="title"/>
          </p:nvPr>
        </p:nvSpPr>
        <p:spPr>
          <a:xfrm>
            <a:off x="115025" y="502775"/>
            <a:ext cx="58290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906" name="Google Shape;906;p52"/>
          <p:cNvSpPr txBox="1"/>
          <p:nvPr>
            <p:ph idx="8" type="body"/>
          </p:nvPr>
        </p:nvSpPr>
        <p:spPr>
          <a:xfrm>
            <a:off x="5162450" y="2862774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Components: </a:t>
            </a:r>
            <a:r>
              <a:rPr lang="en" sz="1200"/>
              <a:t>integrate</a:t>
            </a:r>
            <a:r>
              <a:rPr lang="en" sz="1200"/>
              <a:t> the physical and </a:t>
            </a:r>
            <a:r>
              <a:rPr lang="en" sz="1200"/>
              <a:t>virtual</a:t>
            </a:r>
            <a:r>
              <a:rPr lang="en" sz="1200"/>
              <a:t> security components like firewalls, servers and clients</a:t>
            </a:r>
            <a:endParaRPr sz="1200"/>
          </a:p>
        </p:txBody>
      </p:sp>
      <p:sp>
        <p:nvSpPr>
          <p:cNvPr id="907" name="Google Shape;907;p52"/>
          <p:cNvSpPr txBox="1"/>
          <p:nvPr>
            <p:ph idx="14" type="body"/>
          </p:nvPr>
        </p:nvSpPr>
        <p:spPr>
          <a:xfrm>
            <a:off x="2799225" y="2862799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Components: both physical  and virtualized firewalls, servers, clients and </a:t>
            </a:r>
            <a:r>
              <a:rPr lang="en" sz="1200"/>
              <a:t>Elastic</a:t>
            </a:r>
            <a:r>
              <a:rPr lang="en" sz="1200"/>
              <a:t> security SIEM</a:t>
            </a:r>
            <a:endParaRPr sz="1200"/>
          </a:p>
        </p:txBody>
      </p:sp>
      <p:sp>
        <p:nvSpPr>
          <p:cNvPr id="908" name="Google Shape;908;p52"/>
          <p:cNvSpPr txBox="1"/>
          <p:nvPr>
            <p:ph idx="13" type="body"/>
          </p:nvPr>
        </p:nvSpPr>
        <p:spPr>
          <a:xfrm>
            <a:off x="7346300" y="3096799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overall goal is to develop a prototype and production of Cyber Security Operations center </a:t>
            </a:r>
            <a:r>
              <a:rPr lang="en" sz="1200"/>
              <a:t>infrastructure</a:t>
            </a:r>
            <a:r>
              <a:rPr lang="en" sz="1200"/>
              <a:t> for a small to medium sized enterprise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53"/>
          <p:cNvSpPr txBox="1"/>
          <p:nvPr>
            <p:ph type="title"/>
          </p:nvPr>
        </p:nvSpPr>
        <p:spPr>
          <a:xfrm>
            <a:off x="0" y="737325"/>
            <a:ext cx="65070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Initiation</a:t>
            </a:r>
            <a:endParaRPr/>
          </a:p>
        </p:txBody>
      </p:sp>
      <p:sp>
        <p:nvSpPr>
          <p:cNvPr id="914" name="Google Shape;914;p53"/>
          <p:cNvSpPr txBox="1"/>
          <p:nvPr>
            <p:ph idx="1" type="subTitle"/>
          </p:nvPr>
        </p:nvSpPr>
        <p:spPr>
          <a:xfrm>
            <a:off x="115025" y="1438100"/>
            <a:ext cx="8800500" cy="266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ora Light"/>
              <a:buChar char="-"/>
            </a:pPr>
            <a:r>
              <a:rPr b="1" lang="en" sz="1200"/>
              <a:t>Formed Team: 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Assembled into a group and assigned roles based on strengths and weaknesses</a:t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Amber (Technical Project Manager) - Team Leader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Anthony (Financial and 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Research</a:t>
            </a: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 Coordinator)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Archie (Technical Director)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Flynn (Head of Safety and Security)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Michael (Documentation Specialist)</a:t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SzPts val="1200"/>
              <a:buFont typeface="Sora Light"/>
              <a:buChar char="-"/>
            </a:pPr>
            <a:r>
              <a:rPr b="1" lang="en" sz="1200"/>
              <a:t>Defined Scope:</a:t>
            </a:r>
            <a:br>
              <a:rPr b="1" lang="en" sz="1200"/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Identified businesses needs and Objectives.</a:t>
            </a:r>
            <a:br>
              <a:rPr lang="en" sz="12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200">
                <a:latin typeface="Sora Light"/>
                <a:ea typeface="Sora Light"/>
                <a:cs typeface="Sora Light"/>
                <a:sym typeface="Sora Light"/>
              </a:rPr>
              <a:t>- Expected Outcome: Effective monitoring and threat detection.</a:t>
            </a:r>
            <a:endParaRPr sz="1200">
              <a:latin typeface="Sora Light"/>
              <a:ea typeface="Sora Light"/>
              <a:cs typeface="Sora Light"/>
              <a:sym typeface="Sora Light"/>
            </a:endParaRPr>
          </a:p>
        </p:txBody>
      </p:sp>
      <p:pic>
        <p:nvPicPr>
          <p:cNvPr id="915" name="Google Shape;91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0475" y="1952325"/>
            <a:ext cx="3365126" cy="224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6" name="Google Shape;916;p53"/>
          <p:cNvSpPr txBox="1"/>
          <p:nvPr/>
        </p:nvSpPr>
        <p:spPr>
          <a:xfrm>
            <a:off x="6507000" y="4272259"/>
            <a:ext cx="1932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GO TEAM WOOOOH!</a:t>
            </a:r>
            <a:endParaRPr sz="19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54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Work Plan Development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Have established our key milestones and timelines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Introduce the process on how our team performance is measured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  <p:sp>
        <p:nvSpPr>
          <p:cNvPr id="922" name="Google Shape;922;p54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Risk </a:t>
            </a: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Management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Identified what 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potential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 risks we may have and what our formulated mitigation 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strategies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 are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  <p:sp>
        <p:nvSpPr>
          <p:cNvPr id="923" name="Google Shape;923;p54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924" name="Google Shape;924;p54"/>
          <p:cNvSpPr txBox="1"/>
          <p:nvPr>
            <p:ph idx="3" type="title"/>
          </p:nvPr>
        </p:nvSpPr>
        <p:spPr>
          <a:xfrm>
            <a:off x="115025" y="502775"/>
            <a:ext cx="3905400" cy="18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</a:t>
            </a:r>
            <a:r>
              <a:rPr lang="en"/>
              <a:t> 1 - Planning and Scope Definition</a:t>
            </a:r>
            <a:endParaRPr/>
          </a:p>
        </p:txBody>
      </p:sp>
      <p:sp>
        <p:nvSpPr>
          <p:cNvPr id="925" name="Google Shape;925;p54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55"/>
          <p:cNvSpPr txBox="1"/>
          <p:nvPr>
            <p:ph type="title"/>
          </p:nvPr>
        </p:nvSpPr>
        <p:spPr>
          <a:xfrm>
            <a:off x="0" y="737325"/>
            <a:ext cx="65070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2 - Infrastructure Setup</a:t>
            </a:r>
            <a:endParaRPr/>
          </a:p>
        </p:txBody>
      </p:sp>
      <p:sp>
        <p:nvSpPr>
          <p:cNvPr id="931" name="Google Shape;931;p55"/>
          <p:cNvSpPr txBox="1"/>
          <p:nvPr>
            <p:ph idx="1" type="subTitle"/>
          </p:nvPr>
        </p:nvSpPr>
        <p:spPr>
          <a:xfrm>
            <a:off x="115025" y="1438100"/>
            <a:ext cx="8800500" cy="25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Networking Configuration: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Configured the Palo Alto firewall and Cisco Switch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Set up VirtualBox with bridged networking for production VM’s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400"/>
              <a:t>System Installation: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Installed and configured the core operating systems: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Ubuntu Server for SIEM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Windows Server 2022 as Domain Controller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Created and Joined Windows 10/11 clients to the domain.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56"/>
          <p:cNvSpPr txBox="1"/>
          <p:nvPr>
            <p:ph type="title"/>
          </p:nvPr>
        </p:nvSpPr>
        <p:spPr>
          <a:xfrm>
            <a:off x="0" y="737325"/>
            <a:ext cx="6507000" cy="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2 - Connectivity Testing</a:t>
            </a:r>
            <a:endParaRPr/>
          </a:p>
        </p:txBody>
      </p:sp>
      <p:sp>
        <p:nvSpPr>
          <p:cNvPr id="937" name="Google Shape;937;p56"/>
          <p:cNvSpPr txBox="1"/>
          <p:nvPr>
            <p:ph idx="1" type="subTitle"/>
          </p:nvPr>
        </p:nvSpPr>
        <p:spPr>
          <a:xfrm>
            <a:off x="115025" y="1438100"/>
            <a:ext cx="8800500" cy="114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b="1" lang="en" sz="1400"/>
              <a:t>Conducted Tests: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C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onfirmed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interconnectivity among all machines by using Ping tests and traceroutes performed among all machines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Ensured all Virtual machines could connect to the internet, 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including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the DNS 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  <p:pic>
        <p:nvPicPr>
          <p:cNvPr id="938" name="Google Shape;93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466" y="2734100"/>
            <a:ext cx="4012445" cy="225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57"/>
          <p:cNvSpPr txBox="1"/>
          <p:nvPr>
            <p:ph type="title"/>
          </p:nvPr>
        </p:nvSpPr>
        <p:spPr>
          <a:xfrm>
            <a:off x="96025" y="844350"/>
            <a:ext cx="6507000" cy="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3 - Security Integration</a:t>
            </a:r>
            <a:endParaRPr/>
          </a:p>
        </p:txBody>
      </p:sp>
      <p:sp>
        <p:nvSpPr>
          <p:cNvPr id="944" name="Google Shape;944;p57"/>
          <p:cNvSpPr txBox="1"/>
          <p:nvPr>
            <p:ph idx="1" type="subTitle"/>
          </p:nvPr>
        </p:nvSpPr>
        <p:spPr>
          <a:xfrm>
            <a:off x="96025" y="1723950"/>
            <a:ext cx="9048000" cy="301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Elastic Stack Development: </a:t>
            </a:r>
            <a:endParaRPr b="1"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Installed Elasticsearch for data storage and Kibana for data 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visualisation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Configured the data sources so we can log any critical events in security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/>
              <a:t>Endpoint Protection:</a:t>
            </a:r>
            <a:endParaRPr b="1"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Established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our fleet server and Elastic defend agents to monitor and have proactive defences on all our endpoints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/>
              <a:t>Log Integration:</a:t>
            </a:r>
            <a:endParaRPr b="1" sz="1400"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Sora Light"/>
              <a:buChar char="-"/>
            </a:pP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Forwarded</a:t>
            </a: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all logs  from Palo Alto and Cisco devices to the SIEM for a more centralized analysis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58"/>
          <p:cNvSpPr txBox="1"/>
          <p:nvPr>
            <p:ph type="title"/>
          </p:nvPr>
        </p:nvSpPr>
        <p:spPr>
          <a:xfrm>
            <a:off x="0" y="737325"/>
            <a:ext cx="89928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3 - DMZ Setup and Security Baseline</a:t>
            </a:r>
            <a:endParaRPr/>
          </a:p>
        </p:txBody>
      </p:sp>
      <p:sp>
        <p:nvSpPr>
          <p:cNvPr id="950" name="Google Shape;950;p58"/>
          <p:cNvSpPr txBox="1"/>
          <p:nvPr>
            <p:ph idx="1" type="subTitle"/>
          </p:nvPr>
        </p:nvSpPr>
        <p:spPr>
          <a:xfrm>
            <a:off x="115025" y="1956372"/>
            <a:ext cx="8800500" cy="22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Configured DMZ Web Server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Installed a LAMP stack to server web applications while isolating it from the internal network.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Applied strict firewall rules to control traffic to and from the DMZ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400"/>
              <a:t>Security Baseline Established: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- Documented compliance with the ASD Essential Eight framework, mostly focusing on….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   Regular Patching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   User account management</a:t>
            </a:r>
            <a:br>
              <a:rPr lang="en" sz="1400">
                <a:latin typeface="Sora Light"/>
                <a:ea typeface="Sora Light"/>
                <a:cs typeface="Sora Light"/>
                <a:sym typeface="Sora Light"/>
              </a:rPr>
            </a:br>
            <a:r>
              <a:rPr lang="en" sz="1400">
                <a:latin typeface="Sora Light"/>
                <a:ea typeface="Sora Light"/>
                <a:cs typeface="Sora Light"/>
                <a:sym typeface="Sora Light"/>
              </a:rPr>
              <a:t>    Network Segmentation</a:t>
            </a:r>
            <a:endParaRPr sz="14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59"/>
          <p:cNvSpPr txBox="1"/>
          <p:nvPr>
            <p:ph type="title"/>
          </p:nvPr>
        </p:nvSpPr>
        <p:spPr>
          <a:xfrm>
            <a:off x="0" y="737325"/>
            <a:ext cx="89928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4 - Testing and Evaluation</a:t>
            </a:r>
            <a:endParaRPr/>
          </a:p>
        </p:txBody>
      </p:sp>
      <p:sp>
        <p:nvSpPr>
          <p:cNvPr id="956" name="Google Shape;956;p59"/>
          <p:cNvSpPr txBox="1"/>
          <p:nvPr>
            <p:ph idx="1" type="subTitle"/>
          </p:nvPr>
        </p:nvSpPr>
        <p:spPr>
          <a:xfrm>
            <a:off x="115025" y="1508137"/>
            <a:ext cx="8800500" cy="33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Red and Blue Team </a:t>
            </a:r>
            <a:r>
              <a:rPr b="1" lang="en" sz="1600"/>
              <a:t>Exercises</a:t>
            </a:r>
            <a:endParaRPr b="1"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Red Team: Used Karli Linux tools (Nmap, Nikto) to simulate attacks on the infrastructure.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Blue Team: Monitored SIEM alerts, responded to incidents as they occurred.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/>
              <a:t>Analysis and Refinement:</a:t>
            </a:r>
            <a:endParaRPr b="1"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Reviewed logs and incident reports to determine response effectiveness.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Sora Light"/>
              <a:buChar char="-"/>
            </a:pPr>
            <a:r>
              <a:rPr lang="en" sz="1600">
                <a:latin typeface="Sora Light"/>
                <a:ea typeface="Sora Light"/>
                <a:cs typeface="Sora Light"/>
                <a:sym typeface="Sora Light"/>
              </a:rPr>
              <a:t>Adjusted firewall rules and security policies based on testing outcomes.</a:t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